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3" r:id="rId9"/>
    <p:sldId id="264" r:id="rId10"/>
    <p:sldId id="273" r:id="rId11"/>
  </p:sldIdLst>
  <p:sldSz cx="12192000" cy="6858000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9C12E-4D2B-439B-B35C-4A298035471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CCC6B-3E4B-4FFF-9758-6D4697207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4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1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5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80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3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71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4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3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1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7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8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4966C-98F5-481D-AF8D-07681F7BB6D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A2B0F-4406-4D34-8EAA-ED1A32695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08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excella.com/media/28187/navy_league_buildi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t="31" r="-66" b="-31"/>
          <a:stretch/>
        </p:blipFill>
        <p:spPr bwMode="auto">
          <a:xfrm>
            <a:off x="-1" y="0"/>
            <a:ext cx="12192001" cy="798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990628"/>
            <a:ext cx="12192000" cy="2057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6000">
                <a:schemeClr val="accent1">
                  <a:lumMod val="0"/>
                  <a:lumOff val="100000"/>
                  <a:alpha val="85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IIBA International Institue of Business Analy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66" y="4226008"/>
            <a:ext cx="1981200" cy="58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26238" b="32178"/>
          <a:stretch/>
        </p:blipFill>
        <p:spPr>
          <a:xfrm>
            <a:off x="161666" y="4917051"/>
            <a:ext cx="1981200" cy="5136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2294" y="4069598"/>
            <a:ext cx="99997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Effective Techniques for Developing and Presenting Rapid Subject Matter Expertise</a:t>
            </a:r>
          </a:p>
          <a:p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666" y="5550195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@</a:t>
            </a:r>
            <a:r>
              <a:rPr lang="en-US" dirty="0" err="1" smtClean="0"/>
              <a:t>TonyCalice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470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by “Discovery” instead of “Research”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9577" y="5539575"/>
            <a:ext cx="368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Observations and/or facts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60158" y="4273326"/>
            <a:ext cx="430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 that are based on </a:t>
            </a:r>
            <a:r>
              <a:rPr lang="en-US" i="1" dirty="0" smtClean="0"/>
              <a:t>Findings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92969" y="3070407"/>
            <a:ext cx="483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Problems that are based on </a:t>
            </a:r>
            <a:r>
              <a:rPr lang="en-US" i="1" dirty="0" smtClean="0"/>
              <a:t>Analysis</a:t>
            </a:r>
            <a:r>
              <a:rPr lang="en-US" dirty="0" smtClean="0"/>
              <a:t> (not </a:t>
            </a:r>
            <a:r>
              <a:rPr lang="en-US" i="1" dirty="0" smtClean="0"/>
              <a:t>Findings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65673" y="2049107"/>
            <a:ext cx="4123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 that addresses an </a:t>
            </a:r>
            <a:r>
              <a:rPr lang="en-US" i="1" dirty="0" smtClean="0"/>
              <a:t>Issue</a:t>
            </a:r>
            <a:r>
              <a:rPr lang="en-US" dirty="0" smtClean="0"/>
              <a:t> and is based on </a:t>
            </a:r>
            <a:r>
              <a:rPr lang="en-US" i="1" dirty="0" smtClean="0"/>
              <a:t>Analysis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53786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Square One Phenomenon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Adoption of agile project management shortens duration of analytical tasks</a:t>
            </a:r>
          </a:p>
          <a:p>
            <a:r>
              <a:rPr lang="en-US" dirty="0" smtClean="0"/>
              <a:t>Moore’s law limits reusability of analysis and acquired Subject Matter Expertise</a:t>
            </a:r>
          </a:p>
          <a:p>
            <a:r>
              <a:rPr lang="en-US" dirty="0" smtClean="0"/>
              <a:t>Big Data is exceeding conventional analytical tools and techniques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Burden of information is increasing</a:t>
            </a:r>
            <a:endParaRPr lang="en-US" dirty="0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778779"/>
            <a:ext cx="4579103" cy="4796450"/>
          </a:xfrm>
          <a:prstGeom prst="rect">
            <a:avLst/>
          </a:prstGeom>
        </p:spPr>
      </p:pic>
      <p:pic>
        <p:nvPicPr>
          <p:cNvPr id="13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766486"/>
            <a:ext cx="4590838" cy="480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48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 Analysis and Techniques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Discovery with SMEs</a:t>
            </a:r>
          </a:p>
          <a:p>
            <a:pPr lvl="1"/>
            <a:r>
              <a:rPr lang="en-US" dirty="0" smtClean="0"/>
              <a:t>“What is it, What is That, Why is That Important?”</a:t>
            </a:r>
          </a:p>
          <a:p>
            <a:r>
              <a:rPr lang="en-US" dirty="0" smtClean="0"/>
              <a:t>Presentation to Stakeholders</a:t>
            </a:r>
          </a:p>
          <a:p>
            <a:pPr lvl="1"/>
            <a:r>
              <a:rPr lang="en-US" dirty="0" smtClean="0"/>
              <a:t>“Bottom Line Up Front”</a:t>
            </a:r>
          </a:p>
          <a:p>
            <a:r>
              <a:rPr lang="en-US" dirty="0" smtClean="0"/>
              <a:t>Continuous Incorporation of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76" y="2812211"/>
            <a:ext cx="3835459" cy="33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12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 Analysis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7054" y="1865714"/>
            <a:ext cx="33025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u="sng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r>
              <a:rPr lang="en-US" sz="3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ecommendations</a:t>
            </a:r>
            <a:endParaRPr lang="en-US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7124" y="2992147"/>
            <a:ext cx="11897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u="sng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US" sz="3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ssues</a:t>
            </a:r>
            <a:endParaRPr lang="en-US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5638" y="4118580"/>
            <a:ext cx="15274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u="sng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US" sz="3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nalysis</a:t>
            </a:r>
            <a:endParaRPr lang="en-US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7054" y="5366663"/>
            <a:ext cx="15664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u="sng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r>
              <a:rPr lang="en-US" sz="3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indings</a:t>
            </a:r>
            <a:endParaRPr lang="en-US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9577" y="5539575"/>
            <a:ext cx="368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Observations and/or facts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60158" y="4273326"/>
            <a:ext cx="430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 that are based on </a:t>
            </a:r>
            <a:r>
              <a:rPr lang="en-US" i="1" dirty="0" smtClean="0"/>
              <a:t>Findings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92969" y="3070407"/>
            <a:ext cx="483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Problems that are based on </a:t>
            </a:r>
            <a:r>
              <a:rPr lang="en-US" i="1" dirty="0" smtClean="0"/>
              <a:t>Analysis</a:t>
            </a:r>
            <a:r>
              <a:rPr lang="en-US" dirty="0" smtClean="0"/>
              <a:t> (not </a:t>
            </a:r>
            <a:r>
              <a:rPr lang="en-US" i="1" dirty="0" smtClean="0"/>
              <a:t>Findings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65673" y="2049107"/>
            <a:ext cx="4123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 that addresses an </a:t>
            </a:r>
            <a:r>
              <a:rPr lang="en-US" i="1" dirty="0" smtClean="0"/>
              <a:t>Issue</a:t>
            </a:r>
            <a:r>
              <a:rPr lang="en-US" dirty="0" smtClean="0"/>
              <a:t> and is based on </a:t>
            </a:r>
            <a:r>
              <a:rPr lang="en-US" i="1" dirty="0" smtClean="0"/>
              <a:t>Analysis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9800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8" y="365125"/>
            <a:ext cx="10737112" cy="1325563"/>
          </a:xfrm>
        </p:spPr>
        <p:txBody>
          <a:bodyPr/>
          <a:lstStyle/>
          <a:p>
            <a:r>
              <a:rPr lang="en-US" dirty="0" smtClean="0"/>
              <a:t>Recommendations: Challenges and Responses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1826549"/>
            <a:ext cx="60516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Challenge</a:t>
            </a:r>
            <a:r>
              <a:rPr lang="en-US" dirty="0" smtClean="0"/>
              <a:t>: “So what </a:t>
            </a:r>
            <a:r>
              <a:rPr lang="en-US" dirty="0" smtClean="0"/>
              <a:t>are you telling me</a:t>
            </a:r>
            <a:r>
              <a:rPr lang="en-US" dirty="0" smtClean="0"/>
              <a:t>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You need to &lt;Recommendation&gt;.</a:t>
            </a:r>
          </a:p>
          <a:p>
            <a:endParaRPr lang="en-US" b="1" dirty="0"/>
          </a:p>
          <a:p>
            <a:r>
              <a:rPr lang="en-US" b="1" dirty="0" smtClean="0"/>
              <a:t>Challenge</a:t>
            </a:r>
            <a:r>
              <a:rPr lang="en-US" dirty="0" smtClean="0"/>
              <a:t>: “What is the most important thing to know?”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You need to &lt;Recommendation&gt;.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Challenge</a:t>
            </a:r>
            <a:r>
              <a:rPr lang="en-US" dirty="0" smtClean="0"/>
              <a:t>: “So what does that get me?”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The &lt;Recommendation&gt; solve the &lt;Issue&gt;.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8474" y="1952408"/>
            <a:ext cx="1521101" cy="134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14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3" y="365125"/>
            <a:ext cx="10758377" cy="1325563"/>
          </a:xfrm>
        </p:spPr>
        <p:txBody>
          <a:bodyPr/>
          <a:lstStyle/>
          <a:p>
            <a:r>
              <a:rPr lang="en-US" dirty="0" smtClean="0"/>
              <a:t>Issues: Challenges and Responses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1826549"/>
            <a:ext cx="60516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Challenge</a:t>
            </a:r>
            <a:r>
              <a:rPr lang="en-US" dirty="0" smtClean="0"/>
              <a:t>: “So what are you telling me?”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There is an &lt;Issue&gt;.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Challenge</a:t>
            </a:r>
            <a:r>
              <a:rPr lang="en-US" dirty="0" smtClean="0"/>
              <a:t>: “What is the most important thing to know?”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There is an &lt;Issue&gt;.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Challenge</a:t>
            </a:r>
            <a:r>
              <a:rPr lang="en-US" dirty="0" smtClean="0"/>
              <a:t>: “What are you talking about?”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 smtClean="0"/>
              <a:t>“I am talking about the &lt;Issue&gt; that was discovered from my &lt;Analysis&gt;.”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 smtClean="0"/>
              <a:t>“I am talking about the &lt;Issue&gt; being addressed by &lt;Recommendation&gt;.”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618" y="3381152"/>
            <a:ext cx="2810074" cy="109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6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3" y="365125"/>
            <a:ext cx="10758377" cy="1325563"/>
          </a:xfrm>
        </p:spPr>
        <p:txBody>
          <a:bodyPr/>
          <a:lstStyle/>
          <a:p>
            <a:r>
              <a:rPr lang="en-US" dirty="0" smtClean="0"/>
              <a:t>Analysis: Challenges and Responses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853" y="4508202"/>
            <a:ext cx="4194668" cy="10495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1826549"/>
            <a:ext cx="60516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Challenge</a:t>
            </a:r>
            <a:r>
              <a:rPr lang="en-US" dirty="0" smtClean="0"/>
              <a:t>: “What is the justification for your recommendation?”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“My &lt;Recommendation&gt; is based on &lt;Analysis&gt;. “</a:t>
            </a:r>
          </a:p>
          <a:p>
            <a:pPr marL="342900" indent="-342900">
              <a:buFont typeface="+mj-lt"/>
              <a:buAutoNum type="alphaUcPeriod"/>
            </a:pPr>
            <a:endParaRPr lang="en-US" dirty="0" smtClean="0"/>
          </a:p>
          <a:p>
            <a:r>
              <a:rPr lang="en-US" b="1" dirty="0" smtClean="0"/>
              <a:t>Challenge</a:t>
            </a:r>
            <a:r>
              <a:rPr lang="en-US" dirty="0" smtClean="0"/>
              <a:t>: “How did you arrive to that conclusion?”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“My &lt;Issue&gt; was discovered from &lt;Analysis&gt;.”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60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26" y="365125"/>
            <a:ext cx="10790274" cy="1325563"/>
          </a:xfrm>
        </p:spPr>
        <p:txBody>
          <a:bodyPr/>
          <a:lstStyle/>
          <a:p>
            <a:r>
              <a:rPr lang="en-US" dirty="0" smtClean="0"/>
              <a:t>Findings: Challenges and Responses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67" y="1873688"/>
            <a:ext cx="5477716" cy="4799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1826549"/>
            <a:ext cx="60516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Challenge</a:t>
            </a:r>
            <a:r>
              <a:rPr lang="en-US" dirty="0" smtClean="0"/>
              <a:t>: “I don’t think that is true.”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“These are the &lt;Findings&gt; I used”</a:t>
            </a:r>
          </a:p>
          <a:p>
            <a:endParaRPr lang="en-US" dirty="0"/>
          </a:p>
          <a:p>
            <a:r>
              <a:rPr lang="en-US" b="1" dirty="0" smtClean="0"/>
              <a:t>Challenge</a:t>
            </a:r>
            <a:r>
              <a:rPr lang="en-US" dirty="0" smtClean="0"/>
              <a:t>: “What did your research say?.”</a:t>
            </a:r>
          </a:p>
          <a:p>
            <a:r>
              <a:rPr lang="en-US" b="1" dirty="0" smtClean="0"/>
              <a:t>Response</a:t>
            </a:r>
            <a:r>
              <a:rPr lang="en-US" dirty="0" smtClean="0"/>
              <a:t>:  “The research indicated &lt;Findings&gt;”</a:t>
            </a:r>
          </a:p>
          <a:p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167" y="5628664"/>
            <a:ext cx="5477715" cy="10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236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408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The Square One Phenomenon</vt:lpstr>
      <vt:lpstr>The Burden of information is increasing</vt:lpstr>
      <vt:lpstr>FAIR Analysis and Techniques</vt:lpstr>
      <vt:lpstr>FAIR Analysis</vt:lpstr>
      <vt:lpstr>Recommendations: Challenges and Responses</vt:lpstr>
      <vt:lpstr>Issues: Challenges and Responses</vt:lpstr>
      <vt:lpstr>Analysis: Challenges and Responses</vt:lpstr>
      <vt:lpstr>Findings: Challenges and Responses</vt:lpstr>
      <vt:lpstr>Analysis by “Discovery” instead of “Research”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Calice</dc:creator>
  <cp:lastModifiedBy>Tony Calice</cp:lastModifiedBy>
  <cp:revision>15</cp:revision>
  <cp:lastPrinted>2013-05-15T19:59:39Z</cp:lastPrinted>
  <dcterms:created xsi:type="dcterms:W3CDTF">2013-05-15T17:13:15Z</dcterms:created>
  <dcterms:modified xsi:type="dcterms:W3CDTF">2013-05-15T20:01:10Z</dcterms:modified>
</cp:coreProperties>
</file>